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Arial Black" panose="020B0A04020102020204" pitchFamily="34" charset="0"/>
      <p:bold r:id="rId13"/>
    </p:embeddedFont>
    <p:embeddedFont>
      <p:font typeface="Arial Rounded MT Bold" panose="020F0704030504030204" pitchFamily="34" charset="0"/>
      <p:regular r:id="rId14"/>
    </p:embeddedFont>
    <p:embeddedFont>
      <p:font typeface="Source Sans 3" panose="020B0604020202020204" charset="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C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81" d="100"/>
          <a:sy n="81" d="100"/>
        </p:scale>
        <p:origin x="101" y="22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656436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558439" y="3099792"/>
            <a:ext cx="699992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dirty="0">
                <a:solidFill>
                  <a:srgbClr val="124E73"/>
                </a:solidFill>
                <a:latin typeface="Arial Black" panose="020B0A04020102020204" pitchFamily="34" charset="0"/>
                <a:ea typeface="MuseoModerno Medium" pitchFamily="34" charset="-122"/>
                <a:cs typeface="MuseoModerno Medium" pitchFamily="34" charset="-120"/>
              </a:rPr>
              <a:t>Smart Meeting Scheduler</a:t>
            </a:r>
            <a:endParaRPr lang="en-US" sz="4450" dirty="0">
              <a:latin typeface="Arial Black" panose="020B0A04020102020204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280190" y="414873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AI-Powered Team Collaboration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476678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Devanshi Mathan | Er. No.: 221B142 | For Role: AI/ML Engineer</a:t>
            </a:r>
            <a:endParaRPr lang="en-US" sz="175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B41E8AB-C35B-1DF4-3FFB-70AD57C1EAAA}"/>
              </a:ext>
            </a:extLst>
          </p:cNvPr>
          <p:cNvSpPr/>
          <p:nvPr/>
        </p:nvSpPr>
        <p:spPr>
          <a:xfrm>
            <a:off x="12832773" y="7668492"/>
            <a:ext cx="1693718" cy="488372"/>
          </a:xfrm>
          <a:prstGeom prst="rect">
            <a:avLst/>
          </a:prstGeom>
          <a:solidFill>
            <a:srgbClr val="FFFCF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>
                <a:solidFill>
                  <a:srgbClr val="FFFCF5"/>
                </a:solidFill>
              </a:ln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736646" y="295525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dirty="0">
                <a:solidFill>
                  <a:srgbClr val="124E73"/>
                </a:solidFill>
                <a:latin typeface="Arial Black" panose="020B0A04020102020204" pitchFamily="34" charset="0"/>
                <a:ea typeface="MuseoModerno Medium" pitchFamily="34" charset="-122"/>
                <a:cs typeface="MuseoModerno Medium" pitchFamily="34" charset="-120"/>
              </a:rPr>
              <a:t>Thank You!</a:t>
            </a:r>
            <a:endParaRPr lang="en-US" sz="4450" dirty="0">
              <a:latin typeface="Arial Black" panose="020B0A04020102020204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2166580" y="4004191"/>
            <a:ext cx="481083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50"/>
              </a:lnSpc>
              <a:buNone/>
            </a:pPr>
            <a:r>
              <a:rPr lang="en-US" sz="3550" dirty="0">
                <a:solidFill>
                  <a:srgbClr val="124E73"/>
                </a:solidFill>
                <a:latin typeface="Arial Black" panose="020B0A04020102020204" pitchFamily="34" charset="0"/>
                <a:ea typeface="MuseoModerno Medium" pitchFamily="34" charset="-122"/>
                <a:cs typeface="MuseoModerno Medium" pitchFamily="34" charset="-120"/>
              </a:rPr>
              <a:t>Questions? Feedback?</a:t>
            </a:r>
            <a:endParaRPr lang="en-US" sz="3550" dirty="0">
              <a:latin typeface="Arial Black" panose="020B0A04020102020204" pitchFamily="3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57789"/>
            <a:ext cx="1061156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24E73"/>
                </a:solidFill>
                <a:latin typeface="Arial Black" panose="020B0A04020102020204" pitchFamily="34" charset="0"/>
                <a:ea typeface="MuseoModerno Medium" pitchFamily="34" charset="-122"/>
                <a:cs typeface="MuseoModerno Medium" pitchFamily="34" charset="-120"/>
              </a:rPr>
              <a:t>What is the Smart Meeting Scheduler?</a:t>
            </a:r>
            <a:endParaRPr lang="en-US" sz="4450" dirty="0">
              <a:latin typeface="Arial Black" panose="020B0A0402010202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272814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The Smart Meeting Scheduler is an innovative web application designed to streamline team collaboration through intelligent automation.</a:t>
            </a:r>
            <a:endParaRPr lang="en-US" sz="17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790236"/>
            <a:ext cx="566976" cy="566976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93790" y="46406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Arial Rounded MT Bold" panose="020F0704030504030204" pitchFamily="34" charset="0"/>
                <a:ea typeface="MuseoModerno Medium" pitchFamily="34" charset="-122"/>
                <a:cs typeface="MuseoModerno Medium" pitchFamily="34" charset="-120"/>
              </a:rPr>
              <a:t>Intuitive Web App</a:t>
            </a:r>
            <a:endParaRPr lang="en-US" sz="2200" dirty="0">
              <a:latin typeface="Arial Rounded MT Bold" panose="020F0704030504030204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793790" y="5131118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Transforms team chat platforms into a sophisticated, AI-driven meeting planner.</a:t>
            </a:r>
            <a:endParaRPr lang="en-US" sz="17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5893" y="3790236"/>
            <a:ext cx="566976" cy="566976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235893" y="4640699"/>
            <a:ext cx="398192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Arial Rounded MT Bold" panose="020F0704030504030204" pitchFamily="34" charset="0"/>
                <a:ea typeface="MuseoModerno Medium" pitchFamily="34" charset="-122"/>
                <a:cs typeface="MuseoModerno Medium" pitchFamily="34" charset="-120"/>
              </a:rPr>
              <a:t>AI-Powered Intent Detection</a:t>
            </a:r>
            <a:endParaRPr lang="en-US" sz="2200" dirty="0">
              <a:latin typeface="Arial Rounded MT Bold" panose="020F0704030504030204" pitchFamily="34" charset="0"/>
            </a:endParaRPr>
          </a:p>
        </p:txBody>
      </p:sp>
      <p:sp>
        <p:nvSpPr>
          <p:cNvPr id="9" name="Text 5"/>
          <p:cNvSpPr/>
          <p:nvPr/>
        </p:nvSpPr>
        <p:spPr>
          <a:xfrm>
            <a:off x="5235893" y="5131118"/>
            <a:ext cx="41586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Utilizes advanced AI to recognize meeting intent and participant availability from natural language conversations.</a:t>
            </a:r>
            <a:endParaRPr lang="en-US" sz="17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7995" y="3790236"/>
            <a:ext cx="566976" cy="566976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9677995" y="4640699"/>
            <a:ext cx="314265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Arial Rounded MT Bold" panose="020F0704030504030204" pitchFamily="34" charset="0"/>
                <a:ea typeface="MuseoModerno Medium" pitchFamily="34" charset="-122"/>
                <a:cs typeface="MuseoModerno Medium" pitchFamily="34" charset="-120"/>
              </a:rPr>
              <a:t>Automated Scheduling</a:t>
            </a:r>
            <a:endParaRPr lang="en-US" sz="2200" dirty="0">
              <a:latin typeface="Arial Rounded MT Bold" panose="020F0704030504030204" pitchFamily="34" charset="0"/>
            </a:endParaRPr>
          </a:p>
        </p:txBody>
      </p:sp>
      <p:sp>
        <p:nvSpPr>
          <p:cNvPr id="12" name="Text 7"/>
          <p:cNvSpPr/>
          <p:nvPr/>
        </p:nvSpPr>
        <p:spPr>
          <a:xfrm>
            <a:off x="9677995" y="5131118"/>
            <a:ext cx="41586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Seamlessly schedules and confirms meetings, eliminating manual coordination efforts.</a:t>
            </a:r>
            <a:endParaRPr lang="en-US" sz="175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369AC29-B6C0-DCC0-D7AF-723DDF8B874A}"/>
              </a:ext>
            </a:extLst>
          </p:cNvPr>
          <p:cNvSpPr/>
          <p:nvPr/>
        </p:nvSpPr>
        <p:spPr>
          <a:xfrm>
            <a:off x="12832773" y="7668492"/>
            <a:ext cx="1693718" cy="488372"/>
          </a:xfrm>
          <a:prstGeom prst="rect">
            <a:avLst/>
          </a:prstGeom>
          <a:solidFill>
            <a:srgbClr val="FFFCF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>
                <a:solidFill>
                  <a:srgbClr val="FFFCF5"/>
                </a:solidFill>
              </a:ln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8091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24E73"/>
                </a:solidFill>
                <a:latin typeface="Arial Black" panose="020B0A04020102020204" pitchFamily="34" charset="0"/>
                <a:ea typeface="MuseoModerno Medium" pitchFamily="34" charset="-122"/>
                <a:cs typeface="MuseoModerno Medium" pitchFamily="34" charset="-120"/>
              </a:rPr>
              <a:t>Core Features</a:t>
            </a:r>
            <a:endParaRPr lang="en-US" sz="4450" dirty="0">
              <a:latin typeface="Arial Black" panose="020B0A04020102020204" pitchFamily="34" charset="0"/>
            </a:endParaRPr>
          </a:p>
        </p:txBody>
      </p:sp>
      <p:sp>
        <p:nvSpPr>
          <p:cNvPr id="3" name="Shape 1"/>
          <p:cNvSpPr/>
          <p:nvPr/>
        </p:nvSpPr>
        <p:spPr>
          <a:xfrm>
            <a:off x="793790" y="2183487"/>
            <a:ext cx="4196358" cy="2757726"/>
          </a:xfrm>
          <a:prstGeom prst="roundRect">
            <a:avLst>
              <a:gd name="adj" fmla="val 5305"/>
            </a:avLst>
          </a:prstGeom>
          <a:solidFill>
            <a:srgbClr val="FFFCF5"/>
          </a:solidFill>
          <a:ln/>
        </p:spPr>
      </p:sp>
      <p:sp>
        <p:nvSpPr>
          <p:cNvPr id="4" name="Shape 2"/>
          <p:cNvSpPr/>
          <p:nvPr/>
        </p:nvSpPr>
        <p:spPr>
          <a:xfrm>
            <a:off x="793790" y="2153007"/>
            <a:ext cx="4196358" cy="121920"/>
          </a:xfrm>
          <a:prstGeom prst="roundRect">
            <a:avLst>
              <a:gd name="adj" fmla="val 27907"/>
            </a:avLst>
          </a:prstGeom>
          <a:solidFill>
            <a:srgbClr val="325F7B"/>
          </a:solidFill>
          <a:ln/>
        </p:spPr>
      </p:sp>
      <p:sp>
        <p:nvSpPr>
          <p:cNvPr id="5" name="Shape 3"/>
          <p:cNvSpPr/>
          <p:nvPr/>
        </p:nvSpPr>
        <p:spPr>
          <a:xfrm>
            <a:off x="2551688" y="1843326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325F7B"/>
          </a:solidFill>
          <a:ln/>
        </p:spPr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5761" y="2013466"/>
            <a:ext cx="272177" cy="340162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051084" y="2750463"/>
            <a:ext cx="313527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Arial Rounded MT Bold" panose="020F0704030504030204" pitchFamily="34" charset="0"/>
                <a:ea typeface="MuseoModerno Medium" pitchFamily="34" charset="-122"/>
                <a:cs typeface="MuseoModerno Medium" pitchFamily="34" charset="-120"/>
              </a:rPr>
              <a:t>Integrated Group Chat</a:t>
            </a:r>
            <a:endParaRPr lang="en-US" sz="2200" dirty="0">
              <a:latin typeface="Arial Rounded MT Bold" panose="020F0704030504030204" pitchFamily="34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1051084" y="3240881"/>
            <a:ext cx="36817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Facilitates real-time communication among multiple team members within the application.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5216962" y="2183487"/>
            <a:ext cx="4196358" cy="2757726"/>
          </a:xfrm>
          <a:prstGeom prst="roundRect">
            <a:avLst>
              <a:gd name="adj" fmla="val 5305"/>
            </a:avLst>
          </a:prstGeom>
          <a:solidFill>
            <a:srgbClr val="FFFCF5"/>
          </a:solidFill>
          <a:ln/>
        </p:spPr>
      </p:sp>
      <p:sp>
        <p:nvSpPr>
          <p:cNvPr id="10" name="Shape 7"/>
          <p:cNvSpPr/>
          <p:nvPr/>
        </p:nvSpPr>
        <p:spPr>
          <a:xfrm>
            <a:off x="5216962" y="2153007"/>
            <a:ext cx="4196358" cy="121920"/>
          </a:xfrm>
          <a:prstGeom prst="roundRect">
            <a:avLst>
              <a:gd name="adj" fmla="val 27907"/>
            </a:avLst>
          </a:prstGeom>
          <a:solidFill>
            <a:srgbClr val="325F7B"/>
          </a:solidFill>
          <a:ln/>
        </p:spPr>
      </p:sp>
      <p:sp>
        <p:nvSpPr>
          <p:cNvPr id="11" name="Shape 8"/>
          <p:cNvSpPr/>
          <p:nvPr/>
        </p:nvSpPr>
        <p:spPr>
          <a:xfrm>
            <a:off x="6974860" y="1843326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325F7B"/>
          </a:solidFill>
          <a:ln/>
        </p:spPr>
      </p:sp>
      <p:pic>
        <p:nvPicPr>
          <p:cNvPr id="12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8933" y="2013466"/>
            <a:ext cx="272177" cy="340162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5474256" y="2750463"/>
            <a:ext cx="368177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Arial Rounded MT Bold" panose="020F0704030504030204" pitchFamily="34" charset="0"/>
                <a:ea typeface="MuseoModerno Medium" pitchFamily="34" charset="-122"/>
                <a:cs typeface="MuseoModerno Medium" pitchFamily="34" charset="-120"/>
              </a:rPr>
              <a:t>Intelligent Message Analysis</a:t>
            </a:r>
            <a:endParaRPr lang="en-US" sz="2200" dirty="0">
              <a:latin typeface="Arial Rounded MT Bold" panose="020F0704030504030204" pitchFamily="34" charset="0"/>
            </a:endParaRPr>
          </a:p>
        </p:txBody>
      </p:sp>
      <p:sp>
        <p:nvSpPr>
          <p:cNvPr id="14" name="Text 10"/>
          <p:cNvSpPr/>
          <p:nvPr/>
        </p:nvSpPr>
        <p:spPr>
          <a:xfrm>
            <a:off x="5474256" y="3595211"/>
            <a:ext cx="36817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AI algorithms meticulously analyze chat messages to identify scheduling triggers and preferences.</a:t>
            </a:r>
            <a:endParaRPr lang="en-US" sz="1750" dirty="0"/>
          </a:p>
        </p:txBody>
      </p:sp>
      <p:sp>
        <p:nvSpPr>
          <p:cNvPr id="15" name="Shape 11"/>
          <p:cNvSpPr/>
          <p:nvPr/>
        </p:nvSpPr>
        <p:spPr>
          <a:xfrm>
            <a:off x="9640133" y="2183487"/>
            <a:ext cx="4196358" cy="2757726"/>
          </a:xfrm>
          <a:prstGeom prst="roundRect">
            <a:avLst>
              <a:gd name="adj" fmla="val 5305"/>
            </a:avLst>
          </a:prstGeom>
          <a:solidFill>
            <a:srgbClr val="FFFCF5"/>
          </a:solidFill>
          <a:ln/>
        </p:spPr>
      </p:sp>
      <p:sp>
        <p:nvSpPr>
          <p:cNvPr id="16" name="Shape 12"/>
          <p:cNvSpPr/>
          <p:nvPr/>
        </p:nvSpPr>
        <p:spPr>
          <a:xfrm>
            <a:off x="9640133" y="2153007"/>
            <a:ext cx="4196358" cy="121920"/>
          </a:xfrm>
          <a:prstGeom prst="roundRect">
            <a:avLst>
              <a:gd name="adj" fmla="val 27907"/>
            </a:avLst>
          </a:prstGeom>
          <a:solidFill>
            <a:srgbClr val="325F7B"/>
          </a:solidFill>
          <a:ln/>
        </p:spPr>
      </p:sp>
      <p:sp>
        <p:nvSpPr>
          <p:cNvPr id="17" name="Shape 13"/>
          <p:cNvSpPr/>
          <p:nvPr/>
        </p:nvSpPr>
        <p:spPr>
          <a:xfrm>
            <a:off x="11398032" y="1843326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325F7B"/>
          </a:solidFill>
          <a:ln/>
        </p:spPr>
      </p:sp>
      <p:pic>
        <p:nvPicPr>
          <p:cNvPr id="1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02105" y="2013466"/>
            <a:ext cx="272177" cy="340162"/>
          </a:xfrm>
          <a:prstGeom prst="rect">
            <a:avLst/>
          </a:prstGeom>
        </p:spPr>
      </p:pic>
      <p:sp>
        <p:nvSpPr>
          <p:cNvPr id="19" name="Text 14"/>
          <p:cNvSpPr/>
          <p:nvPr/>
        </p:nvSpPr>
        <p:spPr>
          <a:xfrm>
            <a:off x="9897427" y="2750463"/>
            <a:ext cx="368177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Arial Rounded MT Bold" panose="020F0704030504030204" pitchFamily="34" charset="0"/>
                <a:ea typeface="MuseoModerno Medium" pitchFamily="34" charset="-122"/>
                <a:cs typeface="MuseoModerno Medium" pitchFamily="34" charset="-120"/>
              </a:rPr>
              <a:t>Dynamic Availability Extraction</a:t>
            </a:r>
            <a:endParaRPr lang="en-US" sz="2200" dirty="0">
              <a:latin typeface="Arial Rounded MT Bold" panose="020F0704030504030204" pitchFamily="34" charset="0"/>
            </a:endParaRPr>
          </a:p>
        </p:txBody>
      </p:sp>
      <p:sp>
        <p:nvSpPr>
          <p:cNvPr id="20" name="Text 15"/>
          <p:cNvSpPr/>
          <p:nvPr/>
        </p:nvSpPr>
        <p:spPr>
          <a:xfrm>
            <a:off x="9897427" y="3595211"/>
            <a:ext cx="36817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Extracts and processes availability information directly from conversational text.</a:t>
            </a:r>
            <a:endParaRPr lang="en-US" sz="1750" dirty="0"/>
          </a:p>
        </p:txBody>
      </p:sp>
      <p:sp>
        <p:nvSpPr>
          <p:cNvPr id="21" name="Shape 16"/>
          <p:cNvSpPr/>
          <p:nvPr/>
        </p:nvSpPr>
        <p:spPr>
          <a:xfrm>
            <a:off x="793790" y="5508188"/>
            <a:ext cx="6407944" cy="2040493"/>
          </a:xfrm>
          <a:prstGeom prst="roundRect">
            <a:avLst>
              <a:gd name="adj" fmla="val 7170"/>
            </a:avLst>
          </a:prstGeom>
          <a:solidFill>
            <a:srgbClr val="FFFCF5"/>
          </a:solidFill>
          <a:ln/>
        </p:spPr>
      </p:sp>
      <p:sp>
        <p:nvSpPr>
          <p:cNvPr id="22" name="Shape 17"/>
          <p:cNvSpPr/>
          <p:nvPr/>
        </p:nvSpPr>
        <p:spPr>
          <a:xfrm>
            <a:off x="793790" y="5477708"/>
            <a:ext cx="6407944" cy="121920"/>
          </a:xfrm>
          <a:prstGeom prst="roundRect">
            <a:avLst>
              <a:gd name="adj" fmla="val 27907"/>
            </a:avLst>
          </a:prstGeom>
          <a:solidFill>
            <a:srgbClr val="325F7B"/>
          </a:solidFill>
          <a:ln/>
        </p:spPr>
      </p:sp>
      <p:sp>
        <p:nvSpPr>
          <p:cNvPr id="23" name="Shape 18"/>
          <p:cNvSpPr/>
          <p:nvPr/>
        </p:nvSpPr>
        <p:spPr>
          <a:xfrm>
            <a:off x="3657540" y="5168027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325F7B"/>
          </a:solidFill>
          <a:ln/>
        </p:spPr>
      </p:sp>
      <p:pic>
        <p:nvPicPr>
          <p:cNvPr id="24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61614" y="5338167"/>
            <a:ext cx="272177" cy="340162"/>
          </a:xfrm>
          <a:prstGeom prst="rect">
            <a:avLst/>
          </a:prstGeom>
        </p:spPr>
      </p:pic>
      <p:sp>
        <p:nvSpPr>
          <p:cNvPr id="25" name="Text 19"/>
          <p:cNvSpPr/>
          <p:nvPr/>
        </p:nvSpPr>
        <p:spPr>
          <a:xfrm>
            <a:off x="1051084" y="6075164"/>
            <a:ext cx="346995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Arial Rounded MT Bold" panose="020F0704030504030204" pitchFamily="34" charset="0"/>
                <a:ea typeface="MuseoModerno Medium" pitchFamily="34" charset="-122"/>
                <a:cs typeface="MuseoModerno Medium" pitchFamily="34" charset="-120"/>
              </a:rPr>
              <a:t>Optimal Time Suggestion</a:t>
            </a:r>
            <a:endParaRPr lang="en-US" sz="2200" dirty="0">
              <a:latin typeface="Arial Rounded MT Bold" panose="020F0704030504030204" pitchFamily="34" charset="0"/>
            </a:endParaRPr>
          </a:p>
        </p:txBody>
      </p:sp>
      <p:sp>
        <p:nvSpPr>
          <p:cNvPr id="26" name="Text 20"/>
          <p:cNvSpPr/>
          <p:nvPr/>
        </p:nvSpPr>
        <p:spPr>
          <a:xfrm>
            <a:off x="1051084" y="6565583"/>
            <a:ext cx="589335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Proposes the most suitable meeting times that accommodate all participants' schedules.</a:t>
            </a:r>
            <a:endParaRPr lang="en-US" sz="1750" dirty="0"/>
          </a:p>
        </p:txBody>
      </p:sp>
      <p:sp>
        <p:nvSpPr>
          <p:cNvPr id="27" name="Shape 21"/>
          <p:cNvSpPr/>
          <p:nvPr/>
        </p:nvSpPr>
        <p:spPr>
          <a:xfrm>
            <a:off x="7428548" y="5508188"/>
            <a:ext cx="6407944" cy="2040493"/>
          </a:xfrm>
          <a:prstGeom prst="roundRect">
            <a:avLst>
              <a:gd name="adj" fmla="val 7170"/>
            </a:avLst>
          </a:prstGeom>
          <a:solidFill>
            <a:srgbClr val="FFFCF5"/>
          </a:solidFill>
          <a:ln/>
        </p:spPr>
      </p:sp>
      <p:sp>
        <p:nvSpPr>
          <p:cNvPr id="28" name="Shape 22"/>
          <p:cNvSpPr/>
          <p:nvPr/>
        </p:nvSpPr>
        <p:spPr>
          <a:xfrm>
            <a:off x="7428548" y="5477708"/>
            <a:ext cx="6407944" cy="121920"/>
          </a:xfrm>
          <a:prstGeom prst="roundRect">
            <a:avLst>
              <a:gd name="adj" fmla="val 27907"/>
            </a:avLst>
          </a:prstGeom>
          <a:solidFill>
            <a:srgbClr val="325F7B"/>
          </a:solidFill>
          <a:ln/>
        </p:spPr>
      </p:sp>
      <p:sp>
        <p:nvSpPr>
          <p:cNvPr id="29" name="Shape 23"/>
          <p:cNvSpPr/>
          <p:nvPr/>
        </p:nvSpPr>
        <p:spPr>
          <a:xfrm>
            <a:off x="10292298" y="5168027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325F7B"/>
          </a:solidFill>
          <a:ln/>
        </p:spPr>
      </p:sp>
      <p:pic>
        <p:nvPicPr>
          <p:cNvPr id="30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96371" y="5338167"/>
            <a:ext cx="272177" cy="340162"/>
          </a:xfrm>
          <a:prstGeom prst="rect">
            <a:avLst/>
          </a:prstGeom>
        </p:spPr>
      </p:pic>
      <p:sp>
        <p:nvSpPr>
          <p:cNvPr id="31" name="Text 24"/>
          <p:cNvSpPr/>
          <p:nvPr/>
        </p:nvSpPr>
        <p:spPr>
          <a:xfrm>
            <a:off x="7685842" y="6075164"/>
            <a:ext cx="357878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Arial Rounded MT Bold" panose="020F0704030504030204" pitchFamily="34" charset="0"/>
                <a:ea typeface="MuseoModerno Medium" pitchFamily="34" charset="-122"/>
                <a:cs typeface="MuseoModerno Medium" pitchFamily="34" charset="-120"/>
              </a:rPr>
              <a:t>Automated Confirmations</a:t>
            </a:r>
            <a:endParaRPr lang="en-US" sz="2200" dirty="0">
              <a:latin typeface="Arial Rounded MT Bold" panose="020F0704030504030204" pitchFamily="34" charset="0"/>
            </a:endParaRPr>
          </a:p>
        </p:txBody>
      </p:sp>
      <p:sp>
        <p:nvSpPr>
          <p:cNvPr id="32" name="Text 25"/>
          <p:cNvSpPr/>
          <p:nvPr/>
        </p:nvSpPr>
        <p:spPr>
          <a:xfrm>
            <a:off x="7685842" y="6565583"/>
            <a:ext cx="589335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Dispatches meeting confirmation emails to all attendees upon successful scheduling.</a:t>
            </a:r>
            <a:endParaRPr lang="en-US" sz="1750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4E00238-8CA7-41C0-B4F1-71AC8F3E808B}"/>
              </a:ext>
            </a:extLst>
          </p:cNvPr>
          <p:cNvSpPr/>
          <p:nvPr/>
        </p:nvSpPr>
        <p:spPr>
          <a:xfrm>
            <a:off x="12832773" y="7668492"/>
            <a:ext cx="1693718" cy="488372"/>
          </a:xfrm>
          <a:prstGeom prst="rect">
            <a:avLst/>
          </a:prstGeom>
          <a:solidFill>
            <a:srgbClr val="FFFCF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>
                <a:solidFill>
                  <a:srgbClr val="FFFCF5"/>
                </a:solidFill>
              </a:ln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055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59963" y="518517"/>
            <a:ext cx="4714518" cy="5893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00"/>
              </a:lnSpc>
              <a:buNone/>
            </a:pPr>
            <a:r>
              <a:rPr lang="en-US" sz="3700" dirty="0">
                <a:solidFill>
                  <a:srgbClr val="124E73"/>
                </a:solidFill>
                <a:latin typeface="Arial Black" panose="020B0A04020102020204" pitchFamily="34" charset="0"/>
                <a:ea typeface="MuseoModerno Medium" pitchFamily="34" charset="-122"/>
                <a:cs typeface="MuseoModerno Medium" pitchFamily="34" charset="-120"/>
              </a:rPr>
              <a:t>How It Works</a:t>
            </a:r>
            <a:endParaRPr lang="en-US" sz="3700" dirty="0">
              <a:latin typeface="Arial Black" panose="020B0A04020102020204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59963" y="1390650"/>
            <a:ext cx="188476" cy="2356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B4150"/>
                </a:solidFill>
                <a:latin typeface="Arial Rounded MT Bold" panose="020F0704030504030204" pitchFamily="34" charset="0"/>
                <a:ea typeface="MuseoModerno Light" pitchFamily="34" charset="-122"/>
                <a:cs typeface="MuseoModerno Light" pitchFamily="34" charset="-120"/>
              </a:rPr>
              <a:t>01</a:t>
            </a:r>
            <a:endParaRPr lang="en-US" sz="1450" dirty="0">
              <a:latin typeface="Arial Rounded MT Bold" panose="020F0704030504030204" pitchFamily="34" charset="0"/>
            </a:endParaRPr>
          </a:p>
        </p:txBody>
      </p:sp>
      <p:sp>
        <p:nvSpPr>
          <p:cNvPr id="5" name="Shape 2"/>
          <p:cNvSpPr/>
          <p:nvPr/>
        </p:nvSpPr>
        <p:spPr>
          <a:xfrm>
            <a:off x="659963" y="1688068"/>
            <a:ext cx="7824073" cy="22860"/>
          </a:xfrm>
          <a:prstGeom prst="rect">
            <a:avLst/>
          </a:prstGeom>
          <a:solidFill>
            <a:srgbClr val="325F7B"/>
          </a:solidFill>
          <a:ln/>
        </p:spPr>
      </p:sp>
      <p:sp>
        <p:nvSpPr>
          <p:cNvPr id="6" name="Text 3"/>
          <p:cNvSpPr/>
          <p:nvPr/>
        </p:nvSpPr>
        <p:spPr>
          <a:xfrm>
            <a:off x="659963" y="1827967"/>
            <a:ext cx="2424113" cy="294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124E73"/>
                </a:solidFill>
                <a:latin typeface="Arial Rounded MT Bold" panose="020F0704030504030204" pitchFamily="34" charset="0"/>
                <a:ea typeface="MuseoModerno Medium" pitchFamily="34" charset="-122"/>
                <a:cs typeface="MuseoModerno Medium" pitchFamily="34" charset="-120"/>
              </a:rPr>
              <a:t>Natural Conversation</a:t>
            </a:r>
            <a:endParaRPr lang="en-US" sz="1850" dirty="0">
              <a:latin typeface="Arial Rounded MT Bold" panose="020F0704030504030204" pitchFamily="3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659963" y="2235756"/>
            <a:ext cx="7824073" cy="301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Users engage in natural chat, subtly mentioning meeting intentions or desired times.</a:t>
            </a:r>
            <a:endParaRPr lang="en-US" sz="1450" dirty="0"/>
          </a:p>
        </p:txBody>
      </p:sp>
      <p:sp>
        <p:nvSpPr>
          <p:cNvPr id="8" name="Text 5"/>
          <p:cNvSpPr/>
          <p:nvPr/>
        </p:nvSpPr>
        <p:spPr>
          <a:xfrm>
            <a:off x="659963" y="2867263"/>
            <a:ext cx="188476" cy="2356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B4150"/>
                </a:solidFill>
                <a:latin typeface="Arial Rounded MT Bold" panose="020F0704030504030204" pitchFamily="34" charset="0"/>
                <a:ea typeface="MuseoModerno Light" pitchFamily="34" charset="-122"/>
                <a:cs typeface="MuseoModerno Light" pitchFamily="34" charset="-120"/>
              </a:rPr>
              <a:t>02</a:t>
            </a:r>
            <a:endParaRPr lang="en-US" sz="1450" dirty="0">
              <a:latin typeface="Arial Rounded MT Bold" panose="020F0704030504030204" pitchFamily="34" charset="0"/>
            </a:endParaRPr>
          </a:p>
        </p:txBody>
      </p:sp>
      <p:sp>
        <p:nvSpPr>
          <p:cNvPr id="9" name="Shape 6"/>
          <p:cNvSpPr/>
          <p:nvPr/>
        </p:nvSpPr>
        <p:spPr>
          <a:xfrm>
            <a:off x="659963" y="3164681"/>
            <a:ext cx="7824073" cy="22860"/>
          </a:xfrm>
          <a:prstGeom prst="rect">
            <a:avLst/>
          </a:prstGeom>
          <a:solidFill>
            <a:srgbClr val="325F7B"/>
          </a:solidFill>
          <a:ln/>
        </p:spPr>
      </p:sp>
      <p:sp>
        <p:nvSpPr>
          <p:cNvPr id="10" name="Text 7"/>
          <p:cNvSpPr/>
          <p:nvPr/>
        </p:nvSpPr>
        <p:spPr>
          <a:xfrm>
            <a:off x="659963" y="3304580"/>
            <a:ext cx="4105394" cy="294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124E73"/>
                </a:solidFill>
                <a:latin typeface="Arial Rounded MT Bold" panose="020F0704030504030204" pitchFamily="34" charset="0"/>
                <a:ea typeface="MuseoModerno Medium" pitchFamily="34" charset="-122"/>
                <a:cs typeface="MuseoModerno Medium" pitchFamily="34" charset="-120"/>
              </a:rPr>
              <a:t>AI Detection &amp; Preference Gathering</a:t>
            </a:r>
            <a:endParaRPr lang="en-US" sz="1850" dirty="0">
              <a:latin typeface="Arial Rounded MT Bold" panose="020F0704030504030204" pitchFamily="34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659963" y="3712369"/>
            <a:ext cx="7824073" cy="6034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The AI system proactively detects meeting-related keywords and aggregates participant preferences.</a:t>
            </a:r>
            <a:endParaRPr lang="en-US" sz="1450" dirty="0"/>
          </a:p>
        </p:txBody>
      </p:sp>
      <p:sp>
        <p:nvSpPr>
          <p:cNvPr id="12" name="Text 9"/>
          <p:cNvSpPr/>
          <p:nvPr/>
        </p:nvSpPr>
        <p:spPr>
          <a:xfrm>
            <a:off x="659963" y="4645581"/>
            <a:ext cx="188476" cy="2356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B4150"/>
                </a:solidFill>
                <a:latin typeface="Arial Rounded MT Bold" panose="020F0704030504030204" pitchFamily="34" charset="0"/>
                <a:ea typeface="MuseoModerno Light" pitchFamily="34" charset="-122"/>
                <a:cs typeface="MuseoModerno Light" pitchFamily="34" charset="-120"/>
              </a:rPr>
              <a:t>03</a:t>
            </a:r>
            <a:endParaRPr lang="en-US" sz="1450" dirty="0">
              <a:latin typeface="Arial Rounded MT Bold" panose="020F0704030504030204" pitchFamily="34" charset="0"/>
            </a:endParaRPr>
          </a:p>
        </p:txBody>
      </p:sp>
      <p:sp>
        <p:nvSpPr>
          <p:cNvPr id="13" name="Shape 10"/>
          <p:cNvSpPr/>
          <p:nvPr/>
        </p:nvSpPr>
        <p:spPr>
          <a:xfrm>
            <a:off x="659963" y="4942999"/>
            <a:ext cx="7824073" cy="22860"/>
          </a:xfrm>
          <a:prstGeom prst="rect">
            <a:avLst/>
          </a:prstGeom>
          <a:solidFill>
            <a:srgbClr val="325F7B"/>
          </a:solidFill>
          <a:ln/>
        </p:spPr>
      </p:sp>
      <p:sp>
        <p:nvSpPr>
          <p:cNvPr id="14" name="Text 11"/>
          <p:cNvSpPr/>
          <p:nvPr/>
        </p:nvSpPr>
        <p:spPr>
          <a:xfrm>
            <a:off x="659963" y="5082897"/>
            <a:ext cx="3048595" cy="294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124E73"/>
                </a:solidFill>
                <a:latin typeface="Arial Rounded MT Bold" panose="020F0704030504030204" pitchFamily="34" charset="0"/>
                <a:ea typeface="MuseoModerno Medium" pitchFamily="34" charset="-122"/>
                <a:cs typeface="MuseoModerno Medium" pitchFamily="34" charset="-120"/>
              </a:rPr>
              <a:t>Optimal Slot Identification</a:t>
            </a:r>
            <a:endParaRPr lang="en-US" sz="1850" dirty="0">
              <a:latin typeface="Arial Rounded MT Bold" panose="020F0704030504030204" pitchFamily="34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659963" y="5490686"/>
            <a:ext cx="7824073" cy="301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The application computes and identifies the most convenient time slot that minimizes conflicts.</a:t>
            </a:r>
            <a:endParaRPr lang="en-US" sz="1450" dirty="0"/>
          </a:p>
        </p:txBody>
      </p:sp>
      <p:sp>
        <p:nvSpPr>
          <p:cNvPr id="16" name="Text 13"/>
          <p:cNvSpPr/>
          <p:nvPr/>
        </p:nvSpPr>
        <p:spPr>
          <a:xfrm>
            <a:off x="659963" y="6122194"/>
            <a:ext cx="188476" cy="2356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B4150"/>
                </a:solidFill>
                <a:latin typeface="Arial Rounded MT Bold" panose="020F0704030504030204" pitchFamily="34" charset="0"/>
                <a:ea typeface="MuseoModerno Light" pitchFamily="34" charset="-122"/>
                <a:cs typeface="MuseoModerno Light" pitchFamily="34" charset="-120"/>
              </a:rPr>
              <a:t>04</a:t>
            </a:r>
            <a:endParaRPr lang="en-US" sz="1450" dirty="0">
              <a:latin typeface="Arial Rounded MT Bold" panose="020F0704030504030204" pitchFamily="34" charset="0"/>
            </a:endParaRPr>
          </a:p>
        </p:txBody>
      </p:sp>
      <p:sp>
        <p:nvSpPr>
          <p:cNvPr id="17" name="Shape 14"/>
          <p:cNvSpPr/>
          <p:nvPr/>
        </p:nvSpPr>
        <p:spPr>
          <a:xfrm>
            <a:off x="659963" y="6419612"/>
            <a:ext cx="7824073" cy="22860"/>
          </a:xfrm>
          <a:prstGeom prst="rect">
            <a:avLst/>
          </a:prstGeom>
          <a:solidFill>
            <a:srgbClr val="325F7B"/>
          </a:solidFill>
          <a:ln/>
        </p:spPr>
      </p:sp>
      <p:sp>
        <p:nvSpPr>
          <p:cNvPr id="18" name="Text 15"/>
          <p:cNvSpPr/>
          <p:nvPr/>
        </p:nvSpPr>
        <p:spPr>
          <a:xfrm>
            <a:off x="659963" y="6559510"/>
            <a:ext cx="2410778" cy="294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124E73"/>
                </a:solidFill>
                <a:latin typeface="Arial Rounded MT Bold" panose="020F0704030504030204" pitchFamily="34" charset="0"/>
                <a:ea typeface="MuseoModerno Medium" pitchFamily="34" charset="-122"/>
                <a:cs typeface="MuseoModerno Medium" pitchFamily="34" charset="-120"/>
              </a:rPr>
              <a:t>Instant Confirmation</a:t>
            </a:r>
            <a:endParaRPr lang="en-US" sz="1850" dirty="0">
              <a:latin typeface="Arial Rounded MT Bold" panose="020F0704030504030204" pitchFamily="34" charset="0"/>
            </a:endParaRPr>
          </a:p>
        </p:txBody>
      </p:sp>
      <p:sp>
        <p:nvSpPr>
          <p:cNvPr id="19" name="Text 16"/>
          <p:cNvSpPr/>
          <p:nvPr/>
        </p:nvSpPr>
        <p:spPr>
          <a:xfrm>
            <a:off x="659963" y="6967299"/>
            <a:ext cx="7824073" cy="6034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Confirmation emails are automatically generated and sent to all involved parties, finalizing the meeting.</a:t>
            </a:r>
            <a:endParaRPr lang="en-US" sz="14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6287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24E73"/>
                </a:solidFill>
                <a:latin typeface="Arial Black" panose="020B0A04020102020204" pitchFamily="34" charset="0"/>
                <a:ea typeface="MuseoModerno Medium" pitchFamily="34" charset="-122"/>
                <a:cs typeface="MuseoModerno Medium" pitchFamily="34" charset="-120"/>
              </a:rPr>
              <a:t>Technology Stack</a:t>
            </a:r>
            <a:endParaRPr lang="en-US" sz="4450" dirty="0">
              <a:latin typeface="Arial Black" panose="020B0A0402010202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222527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The Smart Meeting Scheduler is built upon a robust and efficient technology stack, ensuring scalability and performance.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07014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24E73"/>
                </a:solidFill>
                <a:latin typeface="Arial Rounded MT Bold" panose="020F0704030504030204" pitchFamily="34" charset="0"/>
                <a:ea typeface="MuseoModerno Medium" pitchFamily="34" charset="-122"/>
                <a:cs typeface="MuseoModerno Medium" pitchFamily="34" charset="-120"/>
              </a:rPr>
              <a:t>Backend</a:t>
            </a:r>
            <a:endParaRPr lang="en-US" sz="2200" dirty="0">
              <a:latin typeface="Arial Rounded MT Bold" panose="020F0704030504030204" pitchFamily="34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793790" y="3651290"/>
            <a:ext cx="284559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Flask (Python):</a:t>
            </a: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A micro-framework for rapid API development.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944070"/>
            <a:ext cx="284559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SQLite:</a:t>
            </a: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A lightweight, file-based database for local data storage.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4200406" y="307014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24E73"/>
                </a:solidFill>
                <a:latin typeface="Arial Rounded MT Bold" panose="020F0704030504030204" pitchFamily="34" charset="0"/>
                <a:ea typeface="MuseoModerno Medium" pitchFamily="34" charset="-122"/>
                <a:cs typeface="MuseoModerno Medium" pitchFamily="34" charset="-120"/>
              </a:rPr>
              <a:t>Frontend</a:t>
            </a:r>
            <a:endParaRPr lang="en-US" sz="2200" dirty="0">
              <a:latin typeface="Arial Rounded MT Bold" panose="020F0704030504030204" pitchFamily="34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4200406" y="3651290"/>
            <a:ext cx="284559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HTML:</a:t>
            </a: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For structuring the web application's content.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4200406" y="4581168"/>
            <a:ext cx="284559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CSS:</a:t>
            </a: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For styling and responsive design across devices.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4200406" y="5488424"/>
            <a:ext cx="284559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JavaScript:</a:t>
            </a: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For interactive elements and dynamic user experiences.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607022" y="307014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24E73"/>
                </a:solidFill>
                <a:latin typeface="Arial Rounded MT Bold" panose="020F0704030504030204" pitchFamily="34" charset="0"/>
                <a:ea typeface="MuseoModerno Medium" pitchFamily="34" charset="-122"/>
                <a:cs typeface="MuseoModerno Medium" pitchFamily="34" charset="-120"/>
              </a:rPr>
              <a:t>AI/NLP</a:t>
            </a:r>
            <a:endParaRPr lang="en-US" sz="2200" dirty="0">
              <a:latin typeface="Arial Rounded MT Bold" panose="020F0704030504030204" pitchFamily="34" charset="0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7607022" y="3651290"/>
            <a:ext cx="2845594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Custom Logic:</a:t>
            </a: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Tailored algorithms for precise intent recognition and availability extraction from natural language.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11013638" y="307014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24E73"/>
                </a:solidFill>
                <a:latin typeface="Arial Rounded MT Bold" panose="020F0704030504030204" pitchFamily="34" charset="0"/>
                <a:ea typeface="MuseoModerno Medium" pitchFamily="34" charset="-122"/>
                <a:cs typeface="MuseoModerno Medium" pitchFamily="34" charset="-120"/>
              </a:rPr>
              <a:t>Email</a:t>
            </a:r>
            <a:endParaRPr lang="en-US" sz="2200" dirty="0">
              <a:latin typeface="Arial Rounded MT Bold" panose="020F0704030504030204" pitchFamily="34" charset="0"/>
            </a:endParaRPr>
          </a:p>
        </p:txBody>
      </p:sp>
      <p:sp>
        <p:nvSpPr>
          <p:cNvPr id="14" name="Text 12"/>
          <p:cNvSpPr/>
          <p:nvPr/>
        </p:nvSpPr>
        <p:spPr>
          <a:xfrm>
            <a:off x="11013638" y="3651290"/>
            <a:ext cx="2845594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Python SMTP Module:</a:t>
            </a: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Utilized for simulating email sending capabilities for meeting confirmations.</a:t>
            </a:r>
            <a:endParaRPr lang="en-US" sz="175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30B8DDA-406E-BAA9-2C51-B8CE9F473525}"/>
              </a:ext>
            </a:extLst>
          </p:cNvPr>
          <p:cNvSpPr/>
          <p:nvPr/>
        </p:nvSpPr>
        <p:spPr>
          <a:xfrm>
            <a:off x="12832773" y="7668492"/>
            <a:ext cx="1693718" cy="488372"/>
          </a:xfrm>
          <a:prstGeom prst="rect">
            <a:avLst/>
          </a:prstGeom>
          <a:solidFill>
            <a:srgbClr val="FFFCF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>
                <a:solidFill>
                  <a:srgbClr val="FFFCF5"/>
                </a:solidFill>
              </a:ln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9711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24E73"/>
                </a:solidFill>
                <a:latin typeface="Arial Black" panose="020B0A04020102020204" pitchFamily="34" charset="0"/>
                <a:ea typeface="MuseoModerno Medium" pitchFamily="34" charset="-122"/>
                <a:cs typeface="MuseoModerno Medium" pitchFamily="34" charset="-120"/>
              </a:rPr>
              <a:t>Database Structure</a:t>
            </a:r>
            <a:endParaRPr lang="en-US" sz="4450" dirty="0">
              <a:latin typeface="Arial Black" panose="020B0A0402010202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285952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The database is designed for efficient storage and retrieval of user, message, and meeting data.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477578"/>
            <a:ext cx="13042821" cy="3054906"/>
          </a:xfrm>
          <a:prstGeom prst="roundRect">
            <a:avLst>
              <a:gd name="adj" fmla="val 1114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801410" y="3485198"/>
            <a:ext cx="13027581" cy="101322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4"/>
          <p:cNvSpPr/>
          <p:nvPr/>
        </p:nvSpPr>
        <p:spPr>
          <a:xfrm>
            <a:off x="1028343" y="3628906"/>
            <a:ext cx="388584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Users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5375434" y="3628906"/>
            <a:ext cx="388084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Name, Email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9717524" y="3628906"/>
            <a:ext cx="38846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Stores participant profiles for identification and contact.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801410" y="4498419"/>
            <a:ext cx="13027581" cy="101322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8"/>
          <p:cNvSpPr/>
          <p:nvPr/>
        </p:nvSpPr>
        <p:spPr>
          <a:xfrm>
            <a:off x="1028343" y="4642128"/>
            <a:ext cx="388584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Messages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5375434" y="4642128"/>
            <a:ext cx="388084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UserID, ChatContent, Timestamp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9717524" y="4642128"/>
            <a:ext cx="38846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Captures chat interactions, linked to users for context.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801410" y="5511641"/>
            <a:ext cx="13027581" cy="101322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4" name="Text 12"/>
          <p:cNvSpPr/>
          <p:nvPr/>
        </p:nvSpPr>
        <p:spPr>
          <a:xfrm>
            <a:off x="1028343" y="5655350"/>
            <a:ext cx="388584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Meetings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5375434" y="5655350"/>
            <a:ext cx="388084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Title, Date, Time, Participants (FK)</a:t>
            </a: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9717524" y="5655350"/>
            <a:ext cx="38846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Records details of scheduled meetings and attendees.</a:t>
            </a:r>
            <a:endParaRPr lang="en-US" sz="175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F7898A7-826D-F63C-0F05-B1302202BFD1}"/>
              </a:ext>
            </a:extLst>
          </p:cNvPr>
          <p:cNvSpPr/>
          <p:nvPr/>
        </p:nvSpPr>
        <p:spPr>
          <a:xfrm>
            <a:off x="12832773" y="7668492"/>
            <a:ext cx="1693718" cy="488372"/>
          </a:xfrm>
          <a:prstGeom prst="rect">
            <a:avLst/>
          </a:prstGeom>
          <a:solidFill>
            <a:srgbClr val="FFFCF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>
                <a:solidFill>
                  <a:srgbClr val="FFFCF5"/>
                </a:solidFill>
              </a:ln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71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73867" y="540187"/>
            <a:ext cx="5725239" cy="6138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50" dirty="0">
                <a:solidFill>
                  <a:srgbClr val="124E73"/>
                </a:solidFill>
                <a:latin typeface="Arial Black" panose="020B0A04020102020204" pitchFamily="34" charset="0"/>
                <a:ea typeface="MuseoModerno Medium" pitchFamily="34" charset="-122"/>
                <a:cs typeface="MuseoModerno Medium" pitchFamily="34" charset="-120"/>
              </a:rPr>
              <a:t>How Does the AI Work?</a:t>
            </a:r>
            <a:endParaRPr lang="en-US" sz="3850" dirty="0">
              <a:latin typeface="Arial Black" panose="020B0A04020102020204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173867" y="1448633"/>
            <a:ext cx="7769066" cy="6286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The AI engine is at the core of the Smart Meeting Scheduler, interpreting conversations to facilitate seamless scheduling.</a:t>
            </a:r>
            <a:endParaRPr lang="en-US" sz="1500" dirty="0"/>
          </a:p>
        </p:txBody>
      </p:sp>
      <p:sp>
        <p:nvSpPr>
          <p:cNvPr id="5" name="Text 2"/>
          <p:cNvSpPr/>
          <p:nvPr/>
        </p:nvSpPr>
        <p:spPr>
          <a:xfrm>
            <a:off x="6812161" y="2298263"/>
            <a:ext cx="2455545" cy="3068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2B4150"/>
                </a:solidFill>
                <a:latin typeface="Arial Rounded MT Bold" panose="020F0704030504030204" pitchFamily="34" charset="0"/>
                <a:ea typeface="MuseoModerno Medium" pitchFamily="34" charset="-122"/>
                <a:cs typeface="MuseoModerno Medium" pitchFamily="34" charset="-120"/>
              </a:rPr>
              <a:t>Intent Detection</a:t>
            </a:r>
            <a:endParaRPr lang="en-US" sz="1900" dirty="0">
              <a:latin typeface="Arial Rounded MT Bold" panose="020F0704030504030204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6812161" y="2722840"/>
            <a:ext cx="7130772" cy="6286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The AI analyzes chat messages to detect "meeting intent" by identifying keywords and contextual cues related to scheduling.</a:t>
            </a:r>
            <a:endParaRPr lang="en-US" sz="1500" dirty="0"/>
          </a:p>
        </p:txBody>
      </p:sp>
      <p:sp>
        <p:nvSpPr>
          <p:cNvPr id="7" name="Text 4"/>
          <p:cNvSpPr/>
          <p:nvPr/>
        </p:nvSpPr>
        <p:spPr>
          <a:xfrm>
            <a:off x="6812161" y="3744278"/>
            <a:ext cx="2455545" cy="3068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2B4150"/>
                </a:solidFill>
                <a:latin typeface="Arial Rounded MT Bold" panose="020F0704030504030204" pitchFamily="34" charset="0"/>
                <a:ea typeface="MuseoModerno Medium" pitchFamily="34" charset="-122"/>
                <a:cs typeface="MuseoModerno Medium" pitchFamily="34" charset="-120"/>
              </a:rPr>
              <a:t>Text Parsing</a:t>
            </a:r>
            <a:endParaRPr lang="en-US" sz="1900" dirty="0">
              <a:latin typeface="Arial Rounded MT Bold" panose="020F0704030504030204" pitchFamily="34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6812161" y="4168854"/>
            <a:ext cx="7130772" cy="6286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It then parses the conversation text to extract specific details like preferred days, dates, and time mentions from natural language.</a:t>
            </a:r>
            <a:endParaRPr lang="en-US" sz="1500" dirty="0"/>
          </a:p>
        </p:txBody>
      </p:sp>
      <p:sp>
        <p:nvSpPr>
          <p:cNvPr id="9" name="Text 6"/>
          <p:cNvSpPr/>
          <p:nvPr/>
        </p:nvSpPr>
        <p:spPr>
          <a:xfrm>
            <a:off x="6812161" y="5190292"/>
            <a:ext cx="2857024" cy="3068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2B4150"/>
                </a:solidFill>
                <a:latin typeface="Arial Rounded MT Bold" panose="020F0704030504030204" pitchFamily="34" charset="0"/>
                <a:ea typeface="MuseoModerno Medium" pitchFamily="34" charset="-122"/>
                <a:cs typeface="MuseoModerno Medium" pitchFamily="34" charset="-120"/>
              </a:rPr>
              <a:t>Optimal Slot Calculation</a:t>
            </a:r>
            <a:endParaRPr lang="en-US" sz="1900" dirty="0">
              <a:latin typeface="Arial Rounded MT Bold" panose="020F0704030504030204" pitchFamily="34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6812161" y="5614868"/>
            <a:ext cx="7130772" cy="6286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Using the extracted information, the AI calculates the best possible time slots that maximize overlap and minimize conflicts among all participants.</a:t>
            </a:r>
            <a:endParaRPr lang="en-US" sz="1500" dirty="0"/>
          </a:p>
        </p:txBody>
      </p:sp>
      <p:sp>
        <p:nvSpPr>
          <p:cNvPr id="11" name="Text 8"/>
          <p:cNvSpPr/>
          <p:nvPr/>
        </p:nvSpPr>
        <p:spPr>
          <a:xfrm>
            <a:off x="6812161" y="6636306"/>
            <a:ext cx="2508409" cy="3068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2B4150"/>
                </a:solidFill>
                <a:latin typeface="Arial Rounded MT Bold" panose="020F0704030504030204" pitchFamily="34" charset="0"/>
                <a:ea typeface="MuseoModerno Medium" pitchFamily="34" charset="-122"/>
                <a:cs typeface="MuseoModerno Medium" pitchFamily="34" charset="-120"/>
              </a:rPr>
              <a:t>Intelligent Follow-up</a:t>
            </a:r>
            <a:endParaRPr lang="en-US" sz="1900" dirty="0">
              <a:latin typeface="Arial Rounded MT Bold" panose="020F0704030504030204" pitchFamily="34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6812161" y="7060883"/>
            <a:ext cx="7130772" cy="6286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If insufficient information is available, the AI intelligently prompts users for additional details to ensure accurate scheduling.</a:t>
            </a:r>
            <a:endParaRPr lang="en-US" sz="15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746B809-86B2-A902-F610-4259EC05442D}"/>
              </a:ext>
            </a:extLst>
          </p:cNvPr>
          <p:cNvSpPr/>
          <p:nvPr/>
        </p:nvSpPr>
        <p:spPr>
          <a:xfrm>
            <a:off x="12832773" y="7668492"/>
            <a:ext cx="1693718" cy="488372"/>
          </a:xfrm>
          <a:prstGeom prst="rect">
            <a:avLst/>
          </a:prstGeom>
          <a:solidFill>
            <a:srgbClr val="FFFCF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>
                <a:solidFill>
                  <a:srgbClr val="FFFCF5"/>
                </a:solidFill>
              </a:ln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18481" y="571241"/>
            <a:ext cx="699599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24E73"/>
                </a:solidFill>
                <a:latin typeface="Arial Black" panose="020B0A04020102020204" pitchFamily="34" charset="0"/>
                <a:ea typeface="MuseoModerno Medium" pitchFamily="34" charset="-122"/>
                <a:cs typeface="MuseoModerno Medium" pitchFamily="34" charset="-120"/>
              </a:rPr>
              <a:t>User Interface Snapshot</a:t>
            </a:r>
            <a:endParaRPr lang="en-US" sz="4450" dirty="0">
              <a:latin typeface="Arial Black" panose="020B0A0402010202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801410" y="139074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 glimpse into the intuitive and user-friendly interface of the Smart Meeting Scheduler.</a:t>
            </a:r>
            <a:endParaRPr lang="en-US" sz="175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873DCB9-D630-416D-BA29-A6CBA41EB7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199" y="2333429"/>
            <a:ext cx="6914001" cy="412893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6E96C78-C9D3-015D-EEA5-B6E762370A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5316" y="2934459"/>
            <a:ext cx="6833885" cy="3385008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2E5C2F2F-6CE6-99AD-F7E8-F6680FBD89C6}"/>
              </a:ext>
            </a:extLst>
          </p:cNvPr>
          <p:cNvSpPr/>
          <p:nvPr/>
        </p:nvSpPr>
        <p:spPr>
          <a:xfrm>
            <a:off x="12832773" y="7668492"/>
            <a:ext cx="1693718" cy="488372"/>
          </a:xfrm>
          <a:prstGeom prst="rect">
            <a:avLst/>
          </a:prstGeom>
          <a:solidFill>
            <a:srgbClr val="FFFCF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>
                <a:solidFill>
                  <a:srgbClr val="FFFCF5"/>
                </a:solidFill>
              </a:ln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32917"/>
            <a:ext cx="597991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24E73"/>
                </a:solidFill>
                <a:latin typeface="Arial Black" panose="020B0A04020102020204" pitchFamily="34" charset="0"/>
                <a:ea typeface="MuseoModerno Medium" pitchFamily="34" charset="-122"/>
                <a:cs typeface="MuseoModerno Medium" pitchFamily="34" charset="-120"/>
              </a:rPr>
              <a:t>Future Enhancements</a:t>
            </a:r>
            <a:endParaRPr lang="en-US" sz="4450" dirty="0">
              <a:latin typeface="Arial Black" panose="020B0A0402010202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259532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Our roadmap includes several key improvements to expand the Smart Meeting Scheduler's capabilities and enhance user experience.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213378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Calendar Integration:</a:t>
            </a: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Seamless integration with popular calendar services like Google Calendar and Outlook Calendar for real-time availability and automatic event creation.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018478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Time Zone &amp; Working Hours Support:</a:t>
            </a: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Advanced features to account for global teams, including time zone conversion and customizable working hour preferences.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823579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Enhanced NLP:</a:t>
            </a: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More sophisticated natural language processing to handle complex sentences, slang, and diverse conversational styles for improved accuracy.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628680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Security &amp; Authentication:</a:t>
            </a: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Implementation of robust authentication protocols and security measures to protect user data and ensure privacy.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643378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Multi-platform Support:</a:t>
            </a:r>
            <a:r>
              <a:rPr lang="en-US" sz="1750" dirty="0">
                <a:solidFill>
                  <a:srgbClr val="2B415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Development of mobile applications (iOS/Android) and desktop clients for broader accessibility.</a:t>
            </a:r>
            <a:endParaRPr lang="en-US" sz="175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FBEC6C6-A157-F58E-D5FB-0CF28BDA9B7A}"/>
              </a:ext>
            </a:extLst>
          </p:cNvPr>
          <p:cNvSpPr/>
          <p:nvPr/>
        </p:nvSpPr>
        <p:spPr>
          <a:xfrm>
            <a:off x="12832773" y="7668492"/>
            <a:ext cx="1693718" cy="488372"/>
          </a:xfrm>
          <a:prstGeom prst="rect">
            <a:avLst/>
          </a:prstGeom>
          <a:solidFill>
            <a:srgbClr val="FFFCF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>
                <a:solidFill>
                  <a:srgbClr val="FFFCF5"/>
                </a:solidFill>
              </a:ln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</TotalTime>
  <Words>703</Words>
  <Application>Microsoft Office PowerPoint</Application>
  <PresentationFormat>Custom</PresentationFormat>
  <Paragraphs>90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Arial Black</vt:lpstr>
      <vt:lpstr>Arial Rounded MT Bold</vt:lpstr>
      <vt:lpstr>Source Sans 3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Devanshi Mathan</cp:lastModifiedBy>
  <cp:revision>3</cp:revision>
  <dcterms:created xsi:type="dcterms:W3CDTF">2025-08-05T16:15:45Z</dcterms:created>
  <dcterms:modified xsi:type="dcterms:W3CDTF">2025-08-22T06:52:31Z</dcterms:modified>
</cp:coreProperties>
</file>